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00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216" y="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2B4CC8-6B33-4499-A893-9577C2841377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726451-3010-4578-807E-0A34F4D74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377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59" y="6457950"/>
            <a:ext cx="2323653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© QMed Knowledge Foundation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ABB85-8121-47A2-8F69-FE4AC839F8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2919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QMed Knowledge Foundation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ABB85-8121-47A2-8F69-FE4AC839F8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212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QMed Knowledge Foundation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ABB85-8121-47A2-8F69-FE4AC839F8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398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407160" y="121286"/>
            <a:ext cx="9027758" cy="802080"/>
          </a:xfrm>
        </p:spPr>
        <p:txBody>
          <a:bodyPr>
            <a:noAutofit/>
          </a:bodyPr>
          <a:lstStyle>
            <a:lvl1pPr algn="ctr">
              <a:defRPr sz="3200" b="1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7160" y="1228165"/>
            <a:ext cx="9027758" cy="4938955"/>
          </a:xfrm>
        </p:spPr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QMed Knowledge Foundation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ABB85-8121-47A2-8F69-FE4AC839F8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0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QMed Knowledge Foundation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ABB85-8121-47A2-8F69-FE4AC839F8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010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QMed Knowledge Foundation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ABB85-8121-47A2-8F69-FE4AC839F8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125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QMed Knowledge Foundation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ABB85-8121-47A2-8F69-FE4AC839F8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070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QMed Knowledge Foundation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ABB85-8121-47A2-8F69-FE4AC839F8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169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QMed Knowledge Foundation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ABB85-8121-47A2-8F69-FE4AC839F8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967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QMed Knowledge Foundation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ABB85-8121-47A2-8F69-FE4AC839F8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952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QMed Knowledge Foundation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ABB85-8121-47A2-8F69-FE4AC839F8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907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07160" y="121285"/>
            <a:ext cx="9260840" cy="1325563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07160" y="1645042"/>
            <a:ext cx="9260840" cy="4531043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760" y="6457950"/>
            <a:ext cx="26009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QMed Knowledge Foundation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47120" y="6356350"/>
            <a:ext cx="675640" cy="466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FABB85-8121-47A2-8F69-FE4AC839F83F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208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59920" y="0"/>
            <a:ext cx="132080" cy="6858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080" y="20320"/>
            <a:ext cx="1143000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7521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000" b="1" kern="1200" cap="all" baseline="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1745017" y="83186"/>
            <a:ext cx="9027758" cy="802080"/>
          </a:xfrm>
        </p:spPr>
        <p:txBody>
          <a:bodyPr/>
          <a:lstStyle/>
          <a:p>
            <a:r>
              <a:rPr lang="en-US" altLang="en-US" sz="3000" dirty="0">
                <a:solidFill>
                  <a:srgbClr val="8E001B"/>
                </a:solidFill>
              </a:rPr>
              <a:t>Vasumathi Sriganesh – </a:t>
            </a:r>
            <a:r>
              <a:rPr lang="en-US" altLang="en-US" sz="3000" dirty="0" smtClean="0">
                <a:solidFill>
                  <a:srgbClr val="8E001B"/>
                </a:solidFill>
              </a:rPr>
              <a:t>BSc, </a:t>
            </a:r>
            <a:r>
              <a:rPr lang="en-US" altLang="en-US" sz="3000" dirty="0">
                <a:solidFill>
                  <a:srgbClr val="8E001B"/>
                </a:solidFill>
              </a:rPr>
              <a:t>MLIS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2981325" y="1179505"/>
            <a:ext cx="8077200" cy="686575"/>
          </a:xfrm>
          <a:solidFill>
            <a:schemeClr val="bg1"/>
          </a:solidFill>
          <a:ln w="28575">
            <a:solidFill>
              <a:srgbClr val="64000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1" dirty="0"/>
              <a:t>Former Medical librarian - </a:t>
            </a:r>
            <a:r>
              <a:rPr lang="en-US" sz="1800" b="1" dirty="0" err="1"/>
              <a:t>Hinduja</a:t>
            </a:r>
            <a:r>
              <a:rPr lang="en-US" sz="1800" b="1" dirty="0"/>
              <a:t> Hospital &amp; HELP, Mumbai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en-US" sz="1800" b="1" dirty="0" smtClean="0">
                <a:solidFill>
                  <a:srgbClr val="8E001B"/>
                </a:solidFill>
              </a:rPr>
              <a:t>Founder </a:t>
            </a:r>
            <a:r>
              <a:rPr lang="en-US" sz="1800" b="1" dirty="0">
                <a:solidFill>
                  <a:srgbClr val="8E001B"/>
                </a:solidFill>
              </a:rPr>
              <a:t>&amp; CEO – </a:t>
            </a:r>
            <a:r>
              <a:rPr lang="en-US" sz="1800" b="1" dirty="0" err="1">
                <a:solidFill>
                  <a:srgbClr val="8E001B"/>
                </a:solidFill>
              </a:rPr>
              <a:t>QMed</a:t>
            </a:r>
            <a:r>
              <a:rPr lang="en-US" sz="1800" b="1" dirty="0">
                <a:solidFill>
                  <a:srgbClr val="8E001B"/>
                </a:solidFill>
              </a:rPr>
              <a:t> Knowledge Foundation, Mumbai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19702" y="2994137"/>
            <a:ext cx="2443700" cy="2018734"/>
          </a:xfrm>
          <a:prstGeom prst="rect">
            <a:avLst/>
          </a:prstGeom>
          <a:solidFill>
            <a:schemeClr val="bg1"/>
          </a:solidFill>
          <a:ln>
            <a:solidFill>
              <a:srgbClr val="64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rgbClr val="640000"/>
              </a:solidFill>
            </a:endParaRPr>
          </a:p>
          <a:p>
            <a:pPr algn="ctr"/>
            <a:endParaRPr lang="en-US" b="1" dirty="0">
              <a:solidFill>
                <a:srgbClr val="640000"/>
              </a:solidFill>
            </a:endParaRPr>
          </a:p>
          <a:p>
            <a:pPr algn="ctr"/>
            <a:r>
              <a:rPr lang="en-US" sz="2200" b="1" dirty="0">
                <a:solidFill>
                  <a:srgbClr val="8E001B"/>
                </a:solidFill>
              </a:rPr>
              <a:t>Creator:</a:t>
            </a:r>
          </a:p>
          <a:p>
            <a:r>
              <a:rPr lang="en-US" sz="1600" dirty="0" err="1" smtClean="0">
                <a:solidFill>
                  <a:schemeClr val="tx1"/>
                </a:solidFill>
              </a:rPr>
              <a:t>Elearning</a:t>
            </a:r>
            <a:r>
              <a:rPr lang="en-US" sz="1600" dirty="0" smtClean="0">
                <a:solidFill>
                  <a:schemeClr val="tx1"/>
                </a:solidFill>
              </a:rPr>
              <a:t> courses: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tx1"/>
                </a:solidFill>
              </a:rPr>
              <a:t>Literature searching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tx1"/>
                </a:solidFill>
              </a:rPr>
              <a:t>Reference Management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tx1"/>
              </a:solidFill>
            </a:endParaRPr>
          </a:p>
          <a:p>
            <a:r>
              <a:rPr lang="en-US" sz="1600" dirty="0" smtClean="0">
                <a:solidFill>
                  <a:schemeClr val="tx1"/>
                </a:solidFill>
              </a:rPr>
              <a:t>Basics to Advanced</a:t>
            </a:r>
            <a:r>
              <a:rPr lang="en-US" sz="1600" dirty="0">
                <a:solidFill>
                  <a:srgbClr val="640000"/>
                </a:solidFill>
              </a:rPr>
              <a:t/>
            </a:r>
            <a:br>
              <a:rPr lang="en-US" sz="1600" dirty="0">
                <a:solidFill>
                  <a:srgbClr val="640000"/>
                </a:solidFill>
              </a:rPr>
            </a:br>
            <a:endParaRPr lang="en-US" sz="1600" dirty="0">
              <a:solidFill>
                <a:srgbClr val="640000"/>
              </a:solidFill>
            </a:endParaRPr>
          </a:p>
          <a:p>
            <a:pPr algn="ctr"/>
            <a:endParaRPr lang="en-US" b="1" dirty="0">
              <a:solidFill>
                <a:srgbClr val="64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162425" y="3387463"/>
            <a:ext cx="4410074" cy="1566200"/>
          </a:xfrm>
          <a:prstGeom prst="rect">
            <a:avLst/>
          </a:prstGeom>
          <a:solidFill>
            <a:schemeClr val="bg1"/>
          </a:solidFill>
          <a:ln>
            <a:solidFill>
              <a:srgbClr val="64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endParaRPr lang="en-US" b="1" dirty="0" smtClean="0">
              <a:solidFill>
                <a:srgbClr val="640000"/>
              </a:solidFill>
            </a:endParaRPr>
          </a:p>
          <a:p>
            <a:pPr marL="0" lvl="1" algn="ctr"/>
            <a:r>
              <a:rPr lang="en-US" sz="2200" b="1" dirty="0" smtClean="0">
                <a:solidFill>
                  <a:srgbClr val="8E001B"/>
                </a:solidFill>
              </a:rPr>
              <a:t>Expertise:</a:t>
            </a:r>
          </a:p>
          <a:p>
            <a:pPr marL="0" lvl="1" algn="ctr"/>
            <a:r>
              <a:rPr lang="en-US" sz="1600" dirty="0" smtClean="0">
                <a:solidFill>
                  <a:schemeClr val="tx1"/>
                </a:solidFill>
              </a:rPr>
              <a:t>Systematic Reviews :</a:t>
            </a:r>
            <a:br>
              <a:rPr lang="en-US" sz="1600" dirty="0" smtClean="0">
                <a:solidFill>
                  <a:schemeClr val="tx1"/>
                </a:solidFill>
              </a:rPr>
            </a:br>
            <a:r>
              <a:rPr lang="en-US" sz="1600" dirty="0" smtClean="0">
                <a:solidFill>
                  <a:schemeClr val="tx1"/>
                </a:solidFill>
              </a:rPr>
              <a:t>Searching, Removing Duplicates</a:t>
            </a:r>
          </a:p>
          <a:p>
            <a:pPr marL="0" lvl="1" algn="ctr"/>
            <a:r>
              <a:rPr lang="en-US" sz="1600" dirty="0" smtClean="0">
                <a:solidFill>
                  <a:schemeClr val="tx1"/>
                </a:solidFill>
              </a:rPr>
              <a:t>Reference Management</a:t>
            </a:r>
          </a:p>
          <a:p>
            <a:pPr marL="0" lvl="1" algn="ctr"/>
            <a:r>
              <a:rPr lang="en-US" sz="1600" dirty="0" smtClean="0">
                <a:solidFill>
                  <a:schemeClr val="tx1"/>
                </a:solidFill>
              </a:rPr>
              <a:t>Assists &amp; Coaches SR author in these areas</a:t>
            </a:r>
            <a:endParaRPr lang="en-US" sz="1600" dirty="0">
              <a:solidFill>
                <a:schemeClr val="tx1"/>
              </a:solidFill>
            </a:endParaRPr>
          </a:p>
          <a:p>
            <a:pPr algn="ctr"/>
            <a:endParaRPr lang="en-US" sz="1400" b="1" dirty="0">
              <a:solidFill>
                <a:srgbClr val="64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873828" y="5615032"/>
            <a:ext cx="7277100" cy="1003074"/>
          </a:xfrm>
          <a:prstGeom prst="rect">
            <a:avLst/>
          </a:prstGeom>
          <a:solidFill>
            <a:schemeClr val="bg1"/>
          </a:solidFill>
          <a:ln>
            <a:solidFill>
              <a:srgbClr val="64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tabLst>
                <a:tab pos="349250" algn="l"/>
              </a:tabLst>
            </a:pPr>
            <a:r>
              <a:rPr lang="en-US" sz="2000" b="1" dirty="0" smtClean="0">
                <a:solidFill>
                  <a:srgbClr val="640000"/>
                </a:solidFill>
              </a:rPr>
              <a:t>Awards:</a:t>
            </a:r>
          </a:p>
          <a:p>
            <a:pPr algn="ctr">
              <a:tabLst>
                <a:tab pos="349250" algn="l"/>
              </a:tabLst>
            </a:pPr>
            <a:r>
              <a:rPr lang="en-US" sz="1600" dirty="0" smtClean="0">
                <a:solidFill>
                  <a:schemeClr val="tx1"/>
                </a:solidFill>
              </a:rPr>
              <a:t>International Medical Librarians Conference – 2013</a:t>
            </a:r>
          </a:p>
          <a:p>
            <a:pPr algn="ctr">
              <a:tabLst>
                <a:tab pos="349250" algn="l"/>
              </a:tabLst>
            </a:pPr>
            <a:r>
              <a:rPr lang="en-US" sz="1600" dirty="0" smtClean="0">
                <a:solidFill>
                  <a:schemeClr val="tx1"/>
                </a:solidFill>
              </a:rPr>
              <a:t>Pfizer – Education Grant – 2023</a:t>
            </a:r>
          </a:p>
          <a:p>
            <a:pPr algn="ctr">
              <a:tabLst>
                <a:tab pos="349250" algn="l"/>
              </a:tabLst>
            </a:pPr>
            <a:r>
              <a:rPr lang="en-US" sz="1600" b="1" dirty="0" err="1" smtClean="0">
                <a:solidFill>
                  <a:srgbClr val="8E001B"/>
                </a:solidFill>
              </a:rPr>
              <a:t>Dr</a:t>
            </a:r>
            <a:r>
              <a:rPr lang="en-US" sz="1600" b="1" dirty="0" smtClean="0">
                <a:solidFill>
                  <a:srgbClr val="8E001B"/>
                </a:solidFill>
              </a:rPr>
              <a:t> SR </a:t>
            </a:r>
            <a:r>
              <a:rPr lang="en-US" sz="1600" b="1" dirty="0" err="1" smtClean="0">
                <a:solidFill>
                  <a:srgbClr val="8E001B"/>
                </a:solidFill>
              </a:rPr>
              <a:t>Ranganathan</a:t>
            </a:r>
            <a:r>
              <a:rPr lang="en-US" sz="1600" b="1" dirty="0" smtClean="0">
                <a:solidFill>
                  <a:srgbClr val="8E001B"/>
                </a:solidFill>
              </a:rPr>
              <a:t> Lifetime Achievement Award - 2024</a:t>
            </a:r>
            <a:endParaRPr lang="en-US" sz="1200" b="1" dirty="0">
              <a:solidFill>
                <a:srgbClr val="8E001B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857624" y="2138825"/>
            <a:ext cx="5019675" cy="975893"/>
          </a:xfrm>
          <a:prstGeom prst="rect">
            <a:avLst/>
          </a:prstGeom>
          <a:solidFill>
            <a:schemeClr val="bg1"/>
          </a:solidFill>
          <a:ln>
            <a:solidFill>
              <a:srgbClr val="64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r>
              <a:rPr lang="en-US" dirty="0">
                <a:solidFill>
                  <a:srgbClr val="640000"/>
                </a:solidFill>
              </a:rPr>
              <a:t>  </a:t>
            </a:r>
            <a:endParaRPr lang="en-US" b="1" dirty="0">
              <a:solidFill>
                <a:srgbClr val="640000"/>
              </a:solidFill>
            </a:endParaRPr>
          </a:p>
          <a:p>
            <a:pPr lvl="1" algn="ctr"/>
            <a:r>
              <a:rPr lang="en-US" sz="2200" b="1" dirty="0" smtClean="0">
                <a:solidFill>
                  <a:srgbClr val="8E001B"/>
                </a:solidFill>
              </a:rPr>
              <a:t>Teaching:</a:t>
            </a:r>
            <a:endParaRPr lang="en-US" sz="2200" b="1" dirty="0">
              <a:solidFill>
                <a:srgbClr val="8E001B"/>
              </a:solidFill>
            </a:endParaRPr>
          </a:p>
          <a:p>
            <a:pPr lvl="1" indent="-285750" algn="ctr"/>
            <a:r>
              <a:rPr lang="en-US" sz="1600" smtClean="0">
                <a:solidFill>
                  <a:schemeClr val="tx1"/>
                </a:solidFill>
              </a:rPr>
              <a:t>620</a:t>
            </a:r>
            <a:r>
              <a:rPr lang="en-US" sz="1600" dirty="0" smtClean="0">
                <a:solidFill>
                  <a:schemeClr val="tx1"/>
                </a:solidFill>
              </a:rPr>
              <a:t>+ lectures / webinars </a:t>
            </a:r>
            <a:r>
              <a:rPr lang="en-US" sz="1600" dirty="0">
                <a:solidFill>
                  <a:schemeClr val="tx1"/>
                </a:solidFill>
              </a:rPr>
              <a:t>(including some keynotes) </a:t>
            </a:r>
            <a:r>
              <a:rPr lang="en-US" sz="1600" dirty="0" smtClean="0">
                <a:solidFill>
                  <a:schemeClr val="tx1"/>
                </a:solidFill>
              </a:rPr>
              <a:t>and </a:t>
            </a:r>
          </a:p>
          <a:p>
            <a:pPr lvl="1" indent="-285750" algn="ctr"/>
            <a:r>
              <a:rPr lang="en-US" sz="1600" dirty="0" smtClean="0">
                <a:solidFill>
                  <a:schemeClr val="tx1"/>
                </a:solidFill>
              </a:rPr>
              <a:t>270+ workshops on  </a:t>
            </a:r>
            <a:r>
              <a:rPr lang="en-US" sz="1600" dirty="0">
                <a:solidFill>
                  <a:schemeClr val="tx1"/>
                </a:solidFill>
              </a:rPr>
              <a:t>literature searching </a:t>
            </a:r>
            <a:r>
              <a:rPr lang="en-US" sz="1600" dirty="0" smtClean="0">
                <a:solidFill>
                  <a:schemeClr val="tx1"/>
                </a:solidFill>
              </a:rPr>
              <a:t>and referencing</a:t>
            </a:r>
            <a:r>
              <a:rPr lang="en-US" sz="1600" b="1" dirty="0">
                <a:solidFill>
                  <a:schemeClr val="tx1"/>
                </a:solidFill>
              </a:rPr>
              <a:t/>
            </a:r>
            <a:br>
              <a:rPr lang="en-US" sz="1600" b="1" dirty="0">
                <a:solidFill>
                  <a:schemeClr val="tx1"/>
                </a:solidFill>
              </a:rPr>
            </a:br>
            <a:endParaRPr lang="en-US" sz="1600" b="1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rgbClr val="64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877299" y="3053444"/>
            <a:ext cx="2887437" cy="2377298"/>
          </a:xfrm>
          <a:prstGeom prst="rect">
            <a:avLst/>
          </a:prstGeom>
          <a:solidFill>
            <a:schemeClr val="bg1"/>
          </a:solidFill>
          <a:ln>
            <a:solidFill>
              <a:srgbClr val="64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rgbClr val="640000"/>
              </a:solidFill>
            </a:endParaRPr>
          </a:p>
          <a:p>
            <a:pPr algn="ctr"/>
            <a:r>
              <a:rPr lang="en-US" sz="2200" b="1" dirty="0" smtClean="0">
                <a:solidFill>
                  <a:srgbClr val="8E001B"/>
                </a:solidFill>
              </a:rPr>
              <a:t>Recognitions:</a:t>
            </a:r>
            <a:endParaRPr lang="en-US" sz="2200" b="1" dirty="0">
              <a:solidFill>
                <a:srgbClr val="8E001B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500" dirty="0">
                <a:solidFill>
                  <a:schemeClr val="tx1"/>
                </a:solidFill>
              </a:rPr>
              <a:t>Maharashtra University of Health Sciences – Speaker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500" dirty="0">
                <a:solidFill>
                  <a:schemeClr val="tx1"/>
                </a:solidFill>
              </a:rPr>
              <a:t>Maharashtra Medical Council – </a:t>
            </a:r>
            <a:r>
              <a:rPr lang="en-US" sz="1500" dirty="0" smtClean="0">
                <a:solidFill>
                  <a:schemeClr val="tx1"/>
                </a:solidFill>
              </a:rPr>
              <a:t>Speaker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500" b="1" dirty="0" smtClean="0">
                <a:solidFill>
                  <a:srgbClr val="8E001B"/>
                </a:solidFill>
              </a:rPr>
              <a:t>MMC – Accreditation for </a:t>
            </a:r>
            <a:r>
              <a:rPr lang="en-US" sz="1500" b="1" dirty="0" err="1" smtClean="0">
                <a:solidFill>
                  <a:srgbClr val="8E001B"/>
                </a:solidFill>
              </a:rPr>
              <a:t>QMed</a:t>
            </a:r>
            <a:r>
              <a:rPr lang="en-US" sz="1500" b="1" dirty="0" smtClean="0">
                <a:solidFill>
                  <a:srgbClr val="8E001B"/>
                </a:solidFill>
              </a:rPr>
              <a:t> – for webinars</a:t>
            </a:r>
            <a:endParaRPr lang="en-US" sz="1500" b="1" dirty="0">
              <a:solidFill>
                <a:srgbClr val="8E001B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500" dirty="0">
                <a:solidFill>
                  <a:schemeClr val="tx1"/>
                </a:solidFill>
              </a:rPr>
              <a:t>Academy of Health Professions Educators </a:t>
            </a:r>
            <a:r>
              <a:rPr lang="en-US" sz="1500" dirty="0" smtClean="0">
                <a:solidFill>
                  <a:schemeClr val="tx1"/>
                </a:solidFill>
              </a:rPr>
              <a:t>– Member</a:t>
            </a:r>
          </a:p>
          <a:p>
            <a:pPr algn="ctr"/>
            <a:endParaRPr lang="en-US" b="1" dirty="0">
              <a:solidFill>
                <a:srgbClr val="640000"/>
              </a:solidFill>
            </a:endParaRPr>
          </a:p>
        </p:txBody>
      </p:sp>
      <p:sp>
        <p:nvSpPr>
          <p:cNvPr id="3" name="AutoShape 2" descr="blob:https://web.whatsapp.com/fe367edf-e4e7-40f5-ad1a-e195fdce755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071" y="1323317"/>
            <a:ext cx="1699093" cy="14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313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106</Words>
  <Application>Microsoft Office PowerPoint</Application>
  <PresentationFormat>Widescreen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Verdana</vt:lpstr>
      <vt:lpstr>Office Theme</vt:lpstr>
      <vt:lpstr>Vasumathi Sriganesh – BSc, MLIS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Vasumathi Sriganesh</dc:creator>
  <cp:lastModifiedBy>Vasumathi Sriganesh</cp:lastModifiedBy>
  <cp:revision>43</cp:revision>
  <dcterms:created xsi:type="dcterms:W3CDTF">2019-12-14T03:11:41Z</dcterms:created>
  <dcterms:modified xsi:type="dcterms:W3CDTF">2026-03-01T16:37:46Z</dcterms:modified>
</cp:coreProperties>
</file>