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B4CC8-6B33-4499-A893-9577C284137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26451-3010-4578-807E-0A34F4D74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7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59" y="6457950"/>
            <a:ext cx="232365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© QMed Knowledge Foundation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19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7160" y="121286"/>
            <a:ext cx="9027758" cy="802080"/>
          </a:xfrm>
        </p:spPr>
        <p:txBody>
          <a:bodyPr>
            <a:noAutofit/>
          </a:bodyPr>
          <a:lstStyle>
            <a:lvl1pPr algn="ctr">
              <a:defRPr sz="32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7160" y="1228165"/>
            <a:ext cx="9027758" cy="493895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1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25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7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69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6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5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0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1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QMed Knowledge Foundation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ABB85-8121-47A2-8F69-FE4AC839F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9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7160" y="121285"/>
            <a:ext cx="9260840" cy="13255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7160" y="1645042"/>
            <a:ext cx="9260840" cy="453104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" y="6457950"/>
            <a:ext cx="2600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QMed Knowledge Foundation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7120" y="6356350"/>
            <a:ext cx="675640" cy="466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ABB85-8121-47A2-8F69-FE4AC839F83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08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920" y="0"/>
            <a:ext cx="13208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0320"/>
            <a:ext cx="11430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2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745017" y="83186"/>
            <a:ext cx="9027758" cy="802080"/>
          </a:xfrm>
        </p:spPr>
        <p:txBody>
          <a:bodyPr/>
          <a:lstStyle/>
          <a:p>
            <a:r>
              <a:rPr lang="en-US" altLang="en-US" sz="3000" dirty="0">
                <a:solidFill>
                  <a:srgbClr val="8E001B"/>
                </a:solidFill>
              </a:rPr>
              <a:t>Vasumathi Sriganesh – </a:t>
            </a:r>
            <a:r>
              <a:rPr lang="en-US" altLang="en-US" sz="3000" dirty="0" smtClean="0">
                <a:solidFill>
                  <a:srgbClr val="8E001B"/>
                </a:solidFill>
              </a:rPr>
              <a:t>BSc, </a:t>
            </a:r>
            <a:r>
              <a:rPr lang="en-US" altLang="en-US" sz="3000" dirty="0">
                <a:solidFill>
                  <a:srgbClr val="8E001B"/>
                </a:solidFill>
              </a:rPr>
              <a:t>MLIS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981325" y="1179505"/>
            <a:ext cx="8077200" cy="686575"/>
          </a:xfrm>
          <a:solidFill>
            <a:schemeClr val="bg1"/>
          </a:solidFill>
          <a:ln w="28575">
            <a:solidFill>
              <a:srgbClr val="64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Former Medical librarian - </a:t>
            </a:r>
            <a:r>
              <a:rPr lang="en-US" sz="1800" b="1" dirty="0" err="1"/>
              <a:t>Hinduja</a:t>
            </a:r>
            <a:r>
              <a:rPr lang="en-US" sz="1800" b="1" dirty="0"/>
              <a:t> Hospital &amp; HELP, Mumbai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b="1" dirty="0" smtClean="0">
                <a:solidFill>
                  <a:srgbClr val="8E001B"/>
                </a:solidFill>
              </a:rPr>
              <a:t>Founder </a:t>
            </a:r>
            <a:r>
              <a:rPr lang="en-US" sz="1800" b="1" dirty="0">
                <a:solidFill>
                  <a:srgbClr val="8E001B"/>
                </a:solidFill>
              </a:rPr>
              <a:t>&amp; CEO – </a:t>
            </a:r>
            <a:r>
              <a:rPr lang="en-US" sz="1800" b="1" dirty="0" err="1">
                <a:solidFill>
                  <a:srgbClr val="8E001B"/>
                </a:solidFill>
              </a:rPr>
              <a:t>QMed</a:t>
            </a:r>
            <a:r>
              <a:rPr lang="en-US" sz="1800" b="1" dirty="0">
                <a:solidFill>
                  <a:srgbClr val="8E001B"/>
                </a:solidFill>
              </a:rPr>
              <a:t> Knowledge Foundation, Mumbai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9702" y="2994137"/>
            <a:ext cx="2443700" cy="2018734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40000"/>
              </a:solidFill>
            </a:endParaRPr>
          </a:p>
          <a:p>
            <a:pPr algn="ctr"/>
            <a:endParaRPr lang="en-US" b="1" dirty="0">
              <a:solidFill>
                <a:srgbClr val="640000"/>
              </a:solidFill>
            </a:endParaRPr>
          </a:p>
          <a:p>
            <a:pPr algn="ctr"/>
            <a:r>
              <a:rPr lang="en-US" sz="2200" b="1" dirty="0">
                <a:solidFill>
                  <a:srgbClr val="8E001B"/>
                </a:solidFill>
              </a:rPr>
              <a:t>Creator:</a:t>
            </a:r>
          </a:p>
          <a:p>
            <a:r>
              <a:rPr lang="en-US" sz="1600" dirty="0" err="1" smtClean="0">
                <a:solidFill>
                  <a:schemeClr val="tx1"/>
                </a:solidFill>
              </a:rPr>
              <a:t>Elearning</a:t>
            </a:r>
            <a:r>
              <a:rPr lang="en-US" sz="1600" dirty="0" smtClean="0">
                <a:solidFill>
                  <a:schemeClr val="tx1"/>
                </a:solidFill>
              </a:rPr>
              <a:t> courses: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Literature searching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Reference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Basics to Advanced</a:t>
            </a:r>
            <a:r>
              <a:rPr lang="en-US" sz="1600" dirty="0">
                <a:solidFill>
                  <a:srgbClr val="640000"/>
                </a:solidFill>
              </a:rPr>
              <a:t/>
            </a:r>
            <a:br>
              <a:rPr lang="en-US" sz="1600" dirty="0">
                <a:solidFill>
                  <a:srgbClr val="640000"/>
                </a:solidFill>
              </a:rPr>
            </a:br>
            <a:endParaRPr lang="en-US" sz="1600" dirty="0">
              <a:solidFill>
                <a:srgbClr val="640000"/>
              </a:solidFill>
            </a:endParaRPr>
          </a:p>
          <a:p>
            <a:pPr algn="ctr"/>
            <a:endParaRPr lang="en-US" b="1" dirty="0">
              <a:solidFill>
                <a:srgbClr val="64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62425" y="3387463"/>
            <a:ext cx="4410074" cy="1566200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en-US" b="1" dirty="0" smtClean="0">
              <a:solidFill>
                <a:srgbClr val="640000"/>
              </a:solidFill>
            </a:endParaRPr>
          </a:p>
          <a:p>
            <a:pPr marL="0" lvl="1" algn="ctr"/>
            <a:r>
              <a:rPr lang="en-US" sz="2200" b="1" dirty="0" smtClean="0">
                <a:solidFill>
                  <a:srgbClr val="8E001B"/>
                </a:solidFill>
              </a:rPr>
              <a:t>Expertise:</a:t>
            </a:r>
          </a:p>
          <a:p>
            <a:pPr marL="0" lvl="1" algn="ctr"/>
            <a:r>
              <a:rPr lang="en-US" sz="1600" dirty="0" smtClean="0">
                <a:solidFill>
                  <a:schemeClr val="tx1"/>
                </a:solidFill>
              </a:rPr>
              <a:t>Systematic Reviews :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Searching, Removing Duplicates</a:t>
            </a:r>
          </a:p>
          <a:p>
            <a:pPr marL="0" lvl="1" algn="ctr"/>
            <a:r>
              <a:rPr lang="en-US" sz="1600" dirty="0" smtClean="0">
                <a:solidFill>
                  <a:schemeClr val="tx1"/>
                </a:solidFill>
              </a:rPr>
              <a:t>Reference Management</a:t>
            </a:r>
          </a:p>
          <a:p>
            <a:pPr marL="0" lvl="1" algn="ctr"/>
            <a:r>
              <a:rPr lang="en-US" sz="1600" dirty="0" smtClean="0">
                <a:solidFill>
                  <a:schemeClr val="tx1"/>
                </a:solidFill>
              </a:rPr>
              <a:t>Assists &amp; Coaches SR author in these areas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rgbClr val="64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57500" y="5644614"/>
            <a:ext cx="7277100" cy="1003074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349250" algn="l"/>
              </a:tabLst>
            </a:pPr>
            <a:r>
              <a:rPr lang="en-US" sz="2000" b="1" dirty="0" smtClean="0">
                <a:solidFill>
                  <a:srgbClr val="640000"/>
                </a:solidFill>
              </a:rPr>
              <a:t>Awards:</a:t>
            </a:r>
          </a:p>
          <a:p>
            <a:pPr algn="ctr">
              <a:tabLst>
                <a:tab pos="349250" algn="l"/>
              </a:tabLst>
            </a:pPr>
            <a:r>
              <a:rPr lang="en-US" sz="1600" dirty="0" smtClean="0">
                <a:solidFill>
                  <a:schemeClr val="tx1"/>
                </a:solidFill>
              </a:rPr>
              <a:t>International Medical Librarians Conference – 2013</a:t>
            </a:r>
          </a:p>
          <a:p>
            <a:pPr algn="ctr">
              <a:tabLst>
                <a:tab pos="349250" algn="l"/>
              </a:tabLst>
            </a:pPr>
            <a:r>
              <a:rPr lang="en-US" sz="1600" dirty="0" smtClean="0">
                <a:solidFill>
                  <a:schemeClr val="tx1"/>
                </a:solidFill>
              </a:rPr>
              <a:t>Pfizer – Education Grant – 2023</a:t>
            </a:r>
          </a:p>
          <a:p>
            <a:pPr algn="ctr">
              <a:tabLst>
                <a:tab pos="349250" algn="l"/>
              </a:tabLst>
            </a:pPr>
            <a:r>
              <a:rPr lang="en-US" sz="1600" b="1" dirty="0" err="1" smtClean="0">
                <a:solidFill>
                  <a:srgbClr val="8E001B"/>
                </a:solidFill>
              </a:rPr>
              <a:t>Dr</a:t>
            </a:r>
            <a:r>
              <a:rPr lang="en-US" sz="1600" b="1" dirty="0" smtClean="0">
                <a:solidFill>
                  <a:srgbClr val="8E001B"/>
                </a:solidFill>
              </a:rPr>
              <a:t> SR </a:t>
            </a:r>
            <a:r>
              <a:rPr lang="en-US" sz="1600" b="1" dirty="0" err="1" smtClean="0">
                <a:solidFill>
                  <a:srgbClr val="8E001B"/>
                </a:solidFill>
              </a:rPr>
              <a:t>Ranganathan</a:t>
            </a:r>
            <a:r>
              <a:rPr lang="en-US" sz="1600" b="1" dirty="0" smtClean="0">
                <a:solidFill>
                  <a:srgbClr val="8E001B"/>
                </a:solidFill>
              </a:rPr>
              <a:t> Lifetime Achievement Award - 2024</a:t>
            </a:r>
            <a:endParaRPr lang="en-US" sz="1200" b="1" dirty="0">
              <a:solidFill>
                <a:srgbClr val="8E001B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7624" y="2138825"/>
            <a:ext cx="5019675" cy="975893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dirty="0">
                <a:solidFill>
                  <a:srgbClr val="640000"/>
                </a:solidFill>
              </a:rPr>
              <a:t>  </a:t>
            </a:r>
            <a:endParaRPr lang="en-US" b="1" dirty="0">
              <a:solidFill>
                <a:srgbClr val="640000"/>
              </a:solidFill>
            </a:endParaRPr>
          </a:p>
          <a:p>
            <a:pPr lvl="1" algn="ctr"/>
            <a:r>
              <a:rPr lang="en-US" sz="2200" b="1" dirty="0" smtClean="0">
                <a:solidFill>
                  <a:srgbClr val="8E001B"/>
                </a:solidFill>
              </a:rPr>
              <a:t>Teaching:</a:t>
            </a:r>
            <a:endParaRPr lang="en-US" sz="2200" b="1" dirty="0">
              <a:solidFill>
                <a:srgbClr val="8E001B"/>
              </a:solidFill>
            </a:endParaRPr>
          </a:p>
          <a:p>
            <a:pPr lvl="1" indent="-285750" algn="ctr"/>
            <a:r>
              <a:rPr lang="en-US" sz="1600" dirty="0" smtClean="0">
                <a:solidFill>
                  <a:schemeClr val="tx1"/>
                </a:solidFill>
              </a:rPr>
              <a:t>590</a:t>
            </a:r>
            <a:r>
              <a:rPr lang="en-US" sz="1600" dirty="0" smtClean="0">
                <a:solidFill>
                  <a:schemeClr val="tx1"/>
                </a:solidFill>
              </a:rPr>
              <a:t>+ lectures / webinars </a:t>
            </a:r>
            <a:r>
              <a:rPr lang="en-US" sz="1600" dirty="0">
                <a:solidFill>
                  <a:schemeClr val="tx1"/>
                </a:solidFill>
              </a:rPr>
              <a:t>(including some keynotes) </a:t>
            </a:r>
            <a:r>
              <a:rPr lang="en-US" sz="1600" dirty="0" smtClean="0">
                <a:solidFill>
                  <a:schemeClr val="tx1"/>
                </a:solidFill>
              </a:rPr>
              <a:t>and </a:t>
            </a:r>
          </a:p>
          <a:p>
            <a:pPr lvl="1" indent="-285750" algn="ctr"/>
            <a:r>
              <a:rPr lang="en-US" sz="1600" dirty="0" smtClean="0">
                <a:solidFill>
                  <a:schemeClr val="tx1"/>
                </a:solidFill>
              </a:rPr>
              <a:t>270+ workshops on  </a:t>
            </a:r>
            <a:r>
              <a:rPr lang="en-US" sz="1600" dirty="0">
                <a:solidFill>
                  <a:schemeClr val="tx1"/>
                </a:solidFill>
              </a:rPr>
              <a:t>literature searching </a:t>
            </a:r>
            <a:r>
              <a:rPr lang="en-US" sz="1600" dirty="0" smtClean="0">
                <a:solidFill>
                  <a:schemeClr val="tx1"/>
                </a:solidFill>
              </a:rPr>
              <a:t>and referencing</a:t>
            </a:r>
            <a:r>
              <a:rPr lang="en-US" sz="1600" b="1" dirty="0">
                <a:solidFill>
                  <a:schemeClr val="tx1"/>
                </a:solidFill>
              </a:rPr>
              <a:t/>
            </a:r>
            <a:br>
              <a:rPr lang="en-US" sz="1600" b="1" dirty="0">
                <a:solidFill>
                  <a:schemeClr val="tx1"/>
                </a:solidFill>
              </a:rPr>
            </a:br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rgbClr val="64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82100" y="3194762"/>
            <a:ext cx="2530172" cy="2235979"/>
          </a:xfrm>
          <a:prstGeom prst="rect">
            <a:avLst/>
          </a:prstGeom>
          <a:solidFill>
            <a:schemeClr val="bg1"/>
          </a:solidFill>
          <a:ln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40000"/>
              </a:solidFill>
            </a:endParaRPr>
          </a:p>
          <a:p>
            <a:pPr algn="ctr"/>
            <a:r>
              <a:rPr lang="en-US" sz="2200" b="1" dirty="0" smtClean="0">
                <a:solidFill>
                  <a:srgbClr val="8E001B"/>
                </a:solidFill>
              </a:rPr>
              <a:t>Recognitions:</a:t>
            </a:r>
            <a:endParaRPr lang="en-US" sz="2200" b="1" dirty="0">
              <a:solidFill>
                <a:srgbClr val="8E001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Maharashtra University of Health Sciences – Speaker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Maharashtra Medical Council – Speaker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Academy of Health Professions Educators </a:t>
            </a:r>
            <a:r>
              <a:rPr lang="en-US" sz="1600" dirty="0" smtClean="0">
                <a:solidFill>
                  <a:schemeClr val="tx1"/>
                </a:solidFill>
              </a:rPr>
              <a:t>– Member</a:t>
            </a:r>
          </a:p>
          <a:p>
            <a:pPr algn="ctr"/>
            <a:endParaRPr lang="en-US" b="1" dirty="0">
              <a:solidFill>
                <a:srgbClr val="640000"/>
              </a:solidFill>
            </a:endParaRPr>
          </a:p>
        </p:txBody>
      </p:sp>
      <p:sp>
        <p:nvSpPr>
          <p:cNvPr id="3" name="AutoShape 2" descr="blob:https://web.whatsapp.com/fe367edf-e4e7-40f5-ad1a-e195fdce755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1" y="1323317"/>
            <a:ext cx="1699093" cy="1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1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98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Office Theme</vt:lpstr>
      <vt:lpstr>Vasumathi Sriganesh – BSc, MLIS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Vasumathi Sriganesh</dc:creator>
  <cp:lastModifiedBy>Vasumathi Sriganesh</cp:lastModifiedBy>
  <cp:revision>40</cp:revision>
  <dcterms:created xsi:type="dcterms:W3CDTF">2019-12-14T03:11:41Z</dcterms:created>
  <dcterms:modified xsi:type="dcterms:W3CDTF">2025-09-30T11:29:00Z</dcterms:modified>
</cp:coreProperties>
</file>